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40"/>
  </p:notesMasterIdLst>
  <p:sldIdLst>
    <p:sldId id="256" r:id="rId2"/>
    <p:sldId id="259" r:id="rId3"/>
    <p:sldId id="261" r:id="rId4"/>
    <p:sldId id="284" r:id="rId5"/>
    <p:sldId id="285" r:id="rId6"/>
    <p:sldId id="262" r:id="rId7"/>
    <p:sldId id="263" r:id="rId8"/>
    <p:sldId id="286" r:id="rId9"/>
    <p:sldId id="264" r:id="rId10"/>
    <p:sldId id="265" r:id="rId11"/>
    <p:sldId id="266" r:id="rId12"/>
    <p:sldId id="287" r:id="rId13"/>
    <p:sldId id="288" r:id="rId14"/>
    <p:sldId id="289" r:id="rId15"/>
    <p:sldId id="290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291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279" r:id="rId39"/>
  </p:sldIdLst>
  <p:sldSz cx="9144000" cy="6858000" type="screen4x3"/>
  <p:notesSz cx="6858000" cy="9144000"/>
  <p:embeddedFontLst>
    <p:embeddedFont>
      <p:font typeface="Lato" panose="020B0604020202020204" charset="0"/>
      <p:regular r:id="rId41"/>
      <p:bold r:id="rId42"/>
      <p:italic r:id="rId43"/>
      <p:boldItalic r:id="rId44"/>
    </p:embeddedFont>
    <p:embeddedFont>
      <p:font typeface="Raleway" panose="020B0604020202020204" charset="0"/>
      <p:regular r:id="rId45"/>
      <p:bold r:id="rId46"/>
      <p:italic r:id="rId47"/>
      <p:boldItalic r:id="rId48"/>
    </p:embeddedFont>
    <p:embeddedFont>
      <p:font typeface="Roboto" panose="02000000000000000000" pitchFamily="2" charset="0"/>
      <p:regular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4133B1-AF8C-4771-8131-19F033E9E080}">
  <a:tblStyle styleId="{954133B1-AF8C-4771-8131-19F033E9E080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78985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2912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3094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1943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84865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3951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42111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8725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55211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8973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8396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62432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78581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32082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22353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16994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68972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0159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69697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44468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19559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38553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72021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34736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9047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9189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01026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721425" y="3785246"/>
            <a:ext cx="5216699" cy="1546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1pPr>
            <a:lvl2pPr lvl="1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2pPr>
            <a:lvl3pPr lvl="2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3pPr>
            <a:lvl4pPr lvl="3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4pPr>
            <a:lvl5pPr lvl="4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5pPr>
            <a:lvl6pPr lvl="5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6pPr>
            <a:lvl7pPr lvl="6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7pPr>
            <a:lvl8pPr lvl="7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8pPr>
            <a:lvl9pPr lvl="8">
              <a:spcBef>
                <a:spcPts val="0"/>
              </a:spcBef>
              <a:buClr>
                <a:srgbClr val="2185C5"/>
              </a:buClr>
              <a:buSzPct val="100000"/>
              <a:defRPr sz="4800">
                <a:solidFill>
                  <a:srgbClr val="2185C5"/>
                </a:solidFill>
              </a:defRPr>
            </a:lvl9pPr>
          </a:lstStyle>
          <a:p>
            <a:endParaRPr/>
          </a:p>
        </p:txBody>
      </p:sp>
      <p:sp>
        <p:nvSpPr>
          <p:cNvPr id="10" name="Shape 10"/>
          <p:cNvSpPr/>
          <p:nvPr/>
        </p:nvSpPr>
        <p:spPr>
          <a:xfrm>
            <a:off x="5938246" y="3377550"/>
            <a:ext cx="721800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6659860" y="3377550"/>
            <a:ext cx="721800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-1" y="3377550"/>
            <a:ext cx="721800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721424" y="3377550"/>
            <a:ext cx="5216699" cy="102899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0"/>
            <a:ext cx="9144000" cy="53238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 b="1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FFFF"/>
              </a:buClr>
              <a:buNone/>
              <a:defRPr b="1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FFFF"/>
              </a:buClr>
              <a:buNone/>
              <a:defRPr b="1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 b="1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 b="1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 b="1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 b="1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 b="1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FFFF"/>
              </a:buClr>
              <a:buSzPct val="100000"/>
              <a:buNone/>
              <a:defRPr sz="24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Shape 18"/>
          <p:cNvSpPr/>
          <p:nvPr/>
        </p:nvSpPr>
        <p:spPr>
          <a:xfrm>
            <a:off x="3047703" y="5323800"/>
            <a:ext cx="3047700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6096270" y="5323800"/>
            <a:ext cx="3047700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1" y="5323800"/>
            <a:ext cx="3047700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/>
          <p:nvPr/>
        </p:nvSpPr>
        <p:spPr>
          <a:xfrm>
            <a:off x="7356366" y="6755100"/>
            <a:ext cx="893699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8250311" y="6755100"/>
            <a:ext cx="893699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33"/>
          <p:cNvSpPr/>
          <p:nvPr/>
        </p:nvSpPr>
        <p:spPr>
          <a:xfrm>
            <a:off x="0" y="6755100"/>
            <a:ext cx="893699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893709" y="6755100"/>
            <a:ext cx="6462600" cy="102899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893625" y="1600200"/>
            <a:ext cx="31368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219455" y="1600200"/>
            <a:ext cx="31368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/>
          <p:nvPr/>
        </p:nvSpPr>
        <p:spPr>
          <a:xfrm>
            <a:off x="7356366" y="6755100"/>
            <a:ext cx="893699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" name="Shape 40"/>
          <p:cNvSpPr/>
          <p:nvPr/>
        </p:nvSpPr>
        <p:spPr>
          <a:xfrm>
            <a:off x="8250311" y="6755100"/>
            <a:ext cx="893699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" name="Shape 41"/>
          <p:cNvSpPr/>
          <p:nvPr/>
        </p:nvSpPr>
        <p:spPr>
          <a:xfrm>
            <a:off x="0" y="6755100"/>
            <a:ext cx="893699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" name="Shape 42"/>
          <p:cNvSpPr/>
          <p:nvPr/>
        </p:nvSpPr>
        <p:spPr>
          <a:xfrm>
            <a:off x="893709" y="6755100"/>
            <a:ext cx="6462600" cy="102899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893700" y="1600200"/>
            <a:ext cx="23712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400"/>
            </a:lvl2pPr>
            <a:lvl3pPr lvl="2" rtl="0">
              <a:spcBef>
                <a:spcPts val="0"/>
              </a:spcBef>
              <a:buSzPct val="100000"/>
              <a:defRPr sz="1400"/>
            </a:lvl3pPr>
            <a:lvl4pPr lvl="3" rtl="0">
              <a:spcBef>
                <a:spcPts val="0"/>
              </a:spcBef>
              <a:buSzPct val="100000"/>
              <a:defRPr sz="1400"/>
            </a:lvl4pPr>
            <a:lvl5pPr lvl="4" rtl="0">
              <a:spcBef>
                <a:spcPts val="0"/>
              </a:spcBef>
              <a:buSzPct val="100000"/>
              <a:defRPr sz="1400"/>
            </a:lvl5pPr>
            <a:lvl6pPr lvl="5" rtl="0">
              <a:spcBef>
                <a:spcPts val="0"/>
              </a:spcBef>
              <a:buSzPct val="100000"/>
              <a:defRPr sz="1400"/>
            </a:lvl6pPr>
            <a:lvl7pPr lvl="6" rtl="0">
              <a:spcBef>
                <a:spcPts val="0"/>
              </a:spcBef>
              <a:buSzPct val="100000"/>
              <a:defRPr sz="1400"/>
            </a:lvl7pPr>
            <a:lvl8pPr lvl="7" rtl="0">
              <a:spcBef>
                <a:spcPts val="0"/>
              </a:spcBef>
              <a:buSzPct val="100000"/>
              <a:defRPr sz="1400"/>
            </a:lvl8pPr>
            <a:lvl9pPr lvl="8" rtl="0">
              <a:spcBef>
                <a:spcPts val="0"/>
              </a:spcBef>
              <a:buSzPct val="100000"/>
              <a:defRPr sz="14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3386403" y="1600200"/>
            <a:ext cx="23712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400"/>
            </a:lvl2pPr>
            <a:lvl3pPr lvl="2" rtl="0">
              <a:spcBef>
                <a:spcPts val="0"/>
              </a:spcBef>
              <a:buSzPct val="100000"/>
              <a:defRPr sz="1400"/>
            </a:lvl3pPr>
            <a:lvl4pPr lvl="3" rtl="0">
              <a:spcBef>
                <a:spcPts val="0"/>
              </a:spcBef>
              <a:buSzPct val="100000"/>
              <a:defRPr sz="1400"/>
            </a:lvl4pPr>
            <a:lvl5pPr lvl="4" rtl="0">
              <a:spcBef>
                <a:spcPts val="0"/>
              </a:spcBef>
              <a:buSzPct val="100000"/>
              <a:defRPr sz="1400"/>
            </a:lvl5pPr>
            <a:lvl6pPr lvl="5" rtl="0">
              <a:spcBef>
                <a:spcPts val="0"/>
              </a:spcBef>
              <a:buSzPct val="100000"/>
              <a:defRPr sz="1400"/>
            </a:lvl6pPr>
            <a:lvl7pPr lvl="6" rtl="0">
              <a:spcBef>
                <a:spcPts val="0"/>
              </a:spcBef>
              <a:buSzPct val="100000"/>
              <a:defRPr sz="1400"/>
            </a:lvl7pPr>
            <a:lvl8pPr lvl="7" rtl="0">
              <a:spcBef>
                <a:spcPts val="0"/>
              </a:spcBef>
              <a:buSzPct val="100000"/>
              <a:defRPr sz="1400"/>
            </a:lvl8pPr>
            <a:lvl9pPr lvl="8" rtl="0">
              <a:spcBef>
                <a:spcPts val="0"/>
              </a:spcBef>
              <a:buSzPct val="100000"/>
              <a:defRPr sz="14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5879107" y="1600200"/>
            <a:ext cx="23712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400"/>
            </a:lvl2pPr>
            <a:lvl3pPr lvl="2" rtl="0">
              <a:spcBef>
                <a:spcPts val="0"/>
              </a:spcBef>
              <a:buSzPct val="100000"/>
              <a:defRPr sz="1400"/>
            </a:lvl3pPr>
            <a:lvl4pPr lvl="3" rtl="0">
              <a:spcBef>
                <a:spcPts val="0"/>
              </a:spcBef>
              <a:buSzPct val="100000"/>
              <a:defRPr sz="1400"/>
            </a:lvl4pPr>
            <a:lvl5pPr lvl="4" rtl="0">
              <a:spcBef>
                <a:spcPts val="0"/>
              </a:spcBef>
              <a:buSzPct val="100000"/>
              <a:defRPr sz="1400"/>
            </a:lvl5pPr>
            <a:lvl6pPr lvl="5" rtl="0">
              <a:spcBef>
                <a:spcPts val="0"/>
              </a:spcBef>
              <a:buSzPct val="100000"/>
              <a:defRPr sz="1400"/>
            </a:lvl6pPr>
            <a:lvl7pPr lvl="6" rtl="0">
              <a:spcBef>
                <a:spcPts val="0"/>
              </a:spcBef>
              <a:buSzPct val="100000"/>
              <a:defRPr sz="1400"/>
            </a:lvl7pPr>
            <a:lvl8pPr lvl="7" rtl="0">
              <a:spcBef>
                <a:spcPts val="0"/>
              </a:spcBef>
              <a:buSzPct val="100000"/>
              <a:defRPr sz="1400"/>
            </a:lvl8pPr>
            <a:lvl9pPr lvl="8" rtl="0">
              <a:spcBef>
                <a:spcPts val="0"/>
              </a:spcBef>
              <a:buSzPct val="100000"/>
              <a:defRPr sz="1400"/>
            </a:lvl9pPr>
          </a:lstStyle>
          <a:p>
            <a:endParaRPr/>
          </a:p>
        </p:txBody>
      </p:sp>
      <p:sp>
        <p:nvSpPr>
          <p:cNvPr id="48" name="Shape 48"/>
          <p:cNvSpPr/>
          <p:nvPr/>
        </p:nvSpPr>
        <p:spPr>
          <a:xfrm>
            <a:off x="7356366" y="6755100"/>
            <a:ext cx="893699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" name="Shape 49"/>
          <p:cNvSpPr/>
          <p:nvPr/>
        </p:nvSpPr>
        <p:spPr>
          <a:xfrm>
            <a:off x="8250311" y="6755100"/>
            <a:ext cx="893699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" name="Shape 50"/>
          <p:cNvSpPr/>
          <p:nvPr/>
        </p:nvSpPr>
        <p:spPr>
          <a:xfrm>
            <a:off x="0" y="6755100"/>
            <a:ext cx="893699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893709" y="6755100"/>
            <a:ext cx="6462600" cy="102899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color background">
    <p:bg>
      <p:bgPr>
        <a:solidFill>
          <a:srgbClr val="2185C5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7356366" y="6755100"/>
            <a:ext cx="893699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8250311" y="6755100"/>
            <a:ext cx="893699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0" y="6755100"/>
            <a:ext cx="893699" cy="1028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893709" y="6755100"/>
            <a:ext cx="6462600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6462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893700" y="1831450"/>
            <a:ext cx="6462600" cy="473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677480"/>
              </a:buClr>
              <a:buSzPct val="100000"/>
              <a:buFont typeface="Lato"/>
              <a:buChar char="▷"/>
              <a:defRPr sz="30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480"/>
              </a:spcBef>
              <a:buClr>
                <a:srgbClr val="677480"/>
              </a:buClr>
              <a:buSzPct val="100000"/>
              <a:buFont typeface="Lato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480"/>
              </a:spcBef>
              <a:buClr>
                <a:srgbClr val="677480"/>
              </a:buClr>
              <a:buSzPct val="100000"/>
              <a:buFont typeface="Lato"/>
              <a:defRPr sz="24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360"/>
              </a:spcBef>
              <a:buClr>
                <a:srgbClr val="677480"/>
              </a:buClr>
              <a:buSzPct val="100000"/>
              <a:buFont typeface="Lato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360"/>
              </a:spcBef>
              <a:buClr>
                <a:srgbClr val="677480"/>
              </a:buClr>
              <a:buSzPct val="100000"/>
              <a:buFont typeface="Lato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360"/>
              </a:spcBef>
              <a:buClr>
                <a:srgbClr val="677480"/>
              </a:buClr>
              <a:buSzPct val="100000"/>
              <a:buFont typeface="Lato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360"/>
              </a:spcBef>
              <a:buClr>
                <a:srgbClr val="677480"/>
              </a:buClr>
              <a:buSzPct val="100000"/>
              <a:buFont typeface="Lato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360"/>
              </a:spcBef>
              <a:buClr>
                <a:srgbClr val="677480"/>
              </a:buClr>
              <a:buSzPct val="100000"/>
              <a:buFont typeface="Lato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360"/>
              </a:spcBef>
              <a:buClr>
                <a:srgbClr val="677480"/>
              </a:buClr>
              <a:buSzPct val="100000"/>
              <a:buFont typeface="Lato"/>
              <a:defRPr sz="1800">
                <a:solidFill>
                  <a:srgbClr val="6774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2.png"/><Relationship Id="rId9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1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ctrTitle"/>
          </p:nvPr>
        </p:nvSpPr>
        <p:spPr>
          <a:xfrm>
            <a:off x="721425" y="3785246"/>
            <a:ext cx="6096625" cy="1546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Ako úspešne rozbehnúť e-</a:t>
            </a:r>
            <a:r>
              <a:rPr lang="sk-SK" b="1" dirty="0" err="1">
                <a:solidFill>
                  <a:schemeClr val="accent1"/>
                </a:solidFill>
              </a:rPr>
              <a:t>shop</a:t>
            </a:r>
            <a:endParaRPr lang="en" b="1" dirty="0">
              <a:solidFill>
                <a:schemeClr val="accent1"/>
              </a:solidFill>
            </a:endParaRP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523784" y="506135"/>
            <a:ext cx="3464716" cy="874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sk-SK" sz="2800" b="1" dirty="0">
                <a:solidFill>
                  <a:schemeClr val="accent1"/>
                </a:solidFill>
              </a:rPr>
              <a:t>Čo treba vedieť o </a:t>
            </a:r>
            <a:br>
              <a:rPr lang="sk-SK" sz="2800" b="1" dirty="0">
                <a:solidFill>
                  <a:schemeClr val="accent1"/>
                </a:solidFill>
              </a:rPr>
            </a:br>
            <a:r>
              <a:rPr lang="sk-SK" sz="2800" b="1" dirty="0">
                <a:solidFill>
                  <a:schemeClr val="accent1"/>
                </a:solidFill>
              </a:rPr>
              <a:t>dodávateľoch</a:t>
            </a:r>
            <a:endParaRPr lang="en" sz="2800" b="1" dirty="0">
              <a:solidFill>
                <a:schemeClr val="accent1"/>
              </a:solidFill>
            </a:endParaRPr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355106" y="1927194"/>
            <a:ext cx="4012707" cy="319522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sk-SK" sz="1800" dirty="0"/>
              <a:t>Predajný systém dodávateľa</a:t>
            </a: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sk-SK" sz="1800" dirty="0"/>
              <a:t>Aktualizácia cenníkov, export</a:t>
            </a: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sk-SK" sz="1800" dirty="0"/>
              <a:t>Skladová dostupnosť tovaru</a:t>
            </a: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sk-SK" sz="1800" dirty="0"/>
              <a:t>Rýchlosť dodania tovaru</a:t>
            </a: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sk-SK" sz="1800" dirty="0"/>
              <a:t>Udelenie kreditu na nákup</a:t>
            </a: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sk-SK" sz="1800" dirty="0"/>
              <a:t>Riešenie reklamácií</a:t>
            </a: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sk-SK" sz="1800" dirty="0"/>
              <a:t>Možnosť vrátenia produktov</a:t>
            </a:r>
          </a:p>
          <a:p>
            <a:pPr marL="285750" lvl="0" indent="-285750" rtl="0">
              <a:lnSpc>
                <a:spcPct val="150000"/>
              </a:lnSpc>
              <a:spcBef>
                <a:spcPts val="0"/>
              </a:spcBef>
              <a:buFontTx/>
              <a:buChar char="-"/>
            </a:pPr>
            <a:endParaRPr lang="sk-SK" sz="1800" dirty="0"/>
          </a:p>
        </p:txBody>
      </p:sp>
      <p:pic>
        <p:nvPicPr>
          <p:cNvPr id="146" name="Shape 146"/>
          <p:cNvPicPr preferRelativeResize="0"/>
          <p:nvPr/>
        </p:nvPicPr>
        <p:blipFill rotWithShape="1">
          <a:blip r:embed="rId3">
            <a:alphaModFix/>
          </a:blip>
          <a:srcRect l="27897" r="6026" b="1536"/>
          <a:stretch/>
        </p:blipFill>
        <p:spPr>
          <a:xfrm>
            <a:off x="4612500" y="0"/>
            <a:ext cx="4531499" cy="675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4830" y="0"/>
            <a:ext cx="4529170" cy="4145872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500" y="3274572"/>
            <a:ext cx="4531500" cy="3478052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706484"/>
          </a:xfrm>
          <a:prstGeom prst="rect">
            <a:avLst/>
          </a:prstGeom>
        </p:spPr>
      </p:pic>
      <p:sp>
        <p:nvSpPr>
          <p:cNvPr id="152" name="Shape 152"/>
          <p:cNvSpPr/>
          <p:nvPr/>
        </p:nvSpPr>
        <p:spPr>
          <a:xfrm>
            <a:off x="2" y="4075262"/>
            <a:ext cx="5450888" cy="1640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924125" y="4514325"/>
            <a:ext cx="5796000" cy="736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Výber značky</a:t>
            </a:r>
            <a:endParaRPr lang="en" sz="44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81175" y="5712837"/>
            <a:ext cx="1837800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5514102" y="5712836"/>
            <a:ext cx="1837800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8012" y="5719447"/>
            <a:ext cx="1837800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8152" y="5719447"/>
            <a:ext cx="1837800" cy="102899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893700" y="278792"/>
            <a:ext cx="7273756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Na čo treba myslieť?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893700" y="1518399"/>
            <a:ext cx="7389166" cy="38788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ľahko zapamätateľná</a:t>
            </a: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dobre </a:t>
            </a:r>
            <a:r>
              <a:rPr lang="sk-SK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komunikovateľná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s víziou zahraničných trhov (bez potreby </a:t>
            </a:r>
            <a:r>
              <a:rPr lang="sk-SK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rebrandu</a:t>
            </a: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)</a:t>
            </a: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unikátna (neparazitujte!)</a:t>
            </a: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vyhnite sa viacslovným názvom (verzia s kľúčovými slovami)</a:t>
            </a: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</a:t>
            </a:r>
            <a:r>
              <a:rPr lang="sk-SK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brandová</a:t>
            </a: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</a:t>
            </a:r>
            <a:r>
              <a:rPr lang="sk-SK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vs</a:t>
            </a: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. kľúčové slová</a:t>
            </a: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každá krajina samostatná doména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68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502" y="162017"/>
            <a:ext cx="2038421" cy="6533965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756" y="221634"/>
            <a:ext cx="1623213" cy="6414730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8380" y="399495"/>
            <a:ext cx="1806523" cy="612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14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2" y="4075262"/>
            <a:ext cx="5450888" cy="1640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926912" y="4660801"/>
            <a:ext cx="5796000" cy="736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E-</a:t>
            </a:r>
            <a:r>
              <a:rPr lang="sk-SK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shopový</a:t>
            </a: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 systém</a:t>
            </a:r>
            <a:endParaRPr lang="en" sz="44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81175" y="5712837"/>
            <a:ext cx="1837800" cy="102899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5514102" y="5712836"/>
            <a:ext cx="1837800" cy="102899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8012" y="5719447"/>
            <a:ext cx="1837800" cy="102899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8152" y="5719447"/>
            <a:ext cx="1837800" cy="102899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067" y="593180"/>
            <a:ext cx="4536015" cy="368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4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99495"/>
            <a:ext cx="7273756" cy="85498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Krabicové riešenia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1421792"/>
            <a:ext cx="7389166" cy="42524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  <a:buNone/>
            </a:pPr>
            <a:r>
              <a:rPr lang="sk-SK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Plusy: </a:t>
            </a: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spustenie obchodu už do pár dní od počiatočnej myšlienky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minimálne náklady na spustenie </a:t>
            </a: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množstvo potrebných funkcií (napojenia na účtovné a platobné systémy, </a:t>
            </a:r>
            <a:r>
              <a:rPr lang="sk-SK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xml</a:t>
            </a: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exporty, SEO funkcie, zľavy, generovanie FA, možnosť parametrizácie..)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neustály vývoj systémov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možnosť dizajnových úprav</a:t>
            </a:r>
          </a:p>
          <a:p>
            <a:pPr lvl="0">
              <a:lnSpc>
                <a:spcPct val="150000"/>
              </a:lnSpc>
            </a:pPr>
            <a:endParaRPr lang="sk-SK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Mínusy</a:t>
            </a:r>
            <a:endParaRPr lang="en-GB" sz="15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ťažšia odlíšiteľnosť (bežia na nich tisícky e-</a:t>
            </a:r>
            <a:r>
              <a:rPr lang="sk-SK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shopov</a:t>
            </a: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)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sú to šablóny, doplnenie funkcií nad rámec spoplatnené, často nemožné.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endParaRPr lang="sk-SK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8627" y="690191"/>
            <a:ext cx="2504037" cy="564290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3827" y="3563236"/>
            <a:ext cx="2565985" cy="381087"/>
          </a:xfrm>
          <a:prstGeom prst="rect">
            <a:avLst/>
          </a:prstGeom>
        </p:spPr>
      </p:pic>
      <p:pic>
        <p:nvPicPr>
          <p:cNvPr id="10" name="Grafický objekt 9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79687" y="4294688"/>
            <a:ext cx="2000250" cy="571500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86117" y="1636250"/>
            <a:ext cx="2176688" cy="69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948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99495"/>
            <a:ext cx="7273756" cy="85498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Riešenia na mieru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1421792"/>
            <a:ext cx="7389166" cy="42524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  <a:buNone/>
            </a:pPr>
            <a:r>
              <a:rPr lang="sk-SK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Plusy: </a:t>
            </a: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internetový obchod plne podľa vašich predstáv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odlíšenie sa od ostatných</a:t>
            </a: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rýchlejší vývoj nových požiadaviek</a:t>
            </a: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</a:t>
            </a:r>
            <a:r>
              <a:rPr lang="sk-SK" sz="15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bezlimitné</a:t>
            </a: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riešenia</a:t>
            </a: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teoreticky lepšia miera konverzie, ako na krabicových riešeniach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endParaRPr lang="sk-SK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Mínusy</a:t>
            </a:r>
            <a:endParaRPr lang="en-GB" sz="15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potrebný vysoký vstupný kapitál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niekoľkomesačný vývoj (čas, kedy ste mohli už predávať)</a:t>
            </a: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dlhodobá návratnosť investície</a:t>
            </a:r>
          </a:p>
          <a:p>
            <a:pPr lvl="0">
              <a:lnSpc>
                <a:spcPct val="150000"/>
              </a:lnSpc>
            </a:pP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endParaRPr lang="sk-SK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1919" y="2748299"/>
            <a:ext cx="1291424" cy="316267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7398" y="3710891"/>
            <a:ext cx="2177783" cy="647449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27873" y="1583041"/>
            <a:ext cx="1867308" cy="85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22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65094" cy="6615490"/>
          </a:xfrm>
          <a:prstGeom prst="rect">
            <a:avLst/>
          </a:prstGeom>
        </p:spPr>
      </p:pic>
      <p:sp>
        <p:nvSpPr>
          <p:cNvPr id="152" name="Shape 152"/>
          <p:cNvSpPr/>
          <p:nvPr/>
        </p:nvSpPr>
        <p:spPr>
          <a:xfrm>
            <a:off x="0" y="5054878"/>
            <a:ext cx="5450888" cy="1560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780739" y="5276314"/>
            <a:ext cx="5796000" cy="133690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Doručovanie</a:t>
            </a:r>
            <a:b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objednávok</a:t>
            </a:r>
            <a:endParaRPr lang="en" sz="44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72297" y="6617758"/>
            <a:ext cx="1837800" cy="138445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6" name="Shape 156"/>
          <p:cNvSpPr/>
          <p:nvPr/>
        </p:nvSpPr>
        <p:spPr>
          <a:xfrm>
            <a:off x="5505224" y="6617757"/>
            <a:ext cx="1837800" cy="138445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/>
          <p:nvPr/>
        </p:nvSpPr>
        <p:spPr>
          <a:xfrm>
            <a:off x="8012" y="6615490"/>
            <a:ext cx="1837800" cy="138445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8152" y="6615490"/>
            <a:ext cx="1837800" cy="138445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57"/>
          <p:cNvSpPr/>
          <p:nvPr/>
        </p:nvSpPr>
        <p:spPr>
          <a:xfrm>
            <a:off x="7334496" y="6615489"/>
            <a:ext cx="1837800" cy="138445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292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893700" y="175998"/>
            <a:ext cx="7273756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Spôsoby doručenia objednávok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893700" y="1616053"/>
            <a:ext cx="7389166" cy="38788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Slovenská pošta – vhodné na menšie balíky</a:t>
            </a: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Kuriérske spoločnosti UPS, DHL, </a:t>
            </a:r>
            <a:r>
              <a:rPr lang="sk-SK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Geis</a:t>
            </a:r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DPD..</a:t>
            </a: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Osobný odber v predajni</a:t>
            </a: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sk-SK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Zásielkovne</a:t>
            </a:r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sk-SK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balíkomaty</a:t>
            </a: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Odberné miesta u iných predajcov (nekonkurenčné)</a:t>
            </a: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Vlastná doprava (najväčšie e-</a:t>
            </a:r>
            <a:r>
              <a:rPr lang="sk-SK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shopy</a:t>
            </a:r>
            <a:r>
              <a:rPr lang="sk-SK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3130" y="2711205"/>
            <a:ext cx="2405122" cy="968099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3302" y="3953434"/>
            <a:ext cx="2364154" cy="2172936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8687" y="1616053"/>
            <a:ext cx="1238769" cy="1468826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4662" y="4801073"/>
            <a:ext cx="3121684" cy="74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2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99495"/>
            <a:ext cx="7273756" cy="85498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Cena doručenia objednávok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1421792"/>
            <a:ext cx="7389166" cy="42524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mala by vyjadrovať skutočné náklady na doručenie (ťažko sa odhaduje)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klesá s počtom doručovaných zásielok (cenové ponuky od KS)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analýza konkurencie, ako doručujú a za koľko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POZOR na doručovanie veľkých a ťažkých zásielok, cena je niekoľkonásobne vyššia 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nastavenie ceny: priemer na zásielku, alebo cena závislá od váhy produktu – je potrebné mať v systéme vyplnenú hmotnosť ku každému produktu.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vždy poisťujte zásielku proti poškodeniu</a:t>
            </a: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najobľúbenejšia cena doručenia: „</a:t>
            </a:r>
            <a:r>
              <a:rPr lang="sk-SK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Doprava zdarma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“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endParaRPr lang="sk-SK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5479" y="5993839"/>
            <a:ext cx="2004553" cy="561275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3156" y="3915052"/>
            <a:ext cx="2307787" cy="219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967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7200" dirty="0">
                <a:solidFill>
                  <a:srgbClr val="7ECEFD"/>
                </a:solidFill>
              </a:rPr>
              <a:t>1.</a:t>
            </a:r>
          </a:p>
          <a:p>
            <a:pPr lvl="0" rtl="0">
              <a:spcBef>
                <a:spcPts val="0"/>
              </a:spcBef>
              <a:buNone/>
            </a:pPr>
            <a:r>
              <a:rPr lang="sk-SK" dirty="0"/>
              <a:t>Začíname podnikať</a:t>
            </a:r>
            <a:endParaRPr lang="en" dirty="0"/>
          </a:p>
        </p:txBody>
      </p:sp>
      <p:sp>
        <p:nvSpPr>
          <p:cNvPr id="101" name="Shape 101"/>
          <p:cNvSpPr txBox="1">
            <a:spLocks noGrp="1"/>
          </p:cNvSpPr>
          <p:nvPr>
            <p:ph type="subTitle" idx="1"/>
          </p:nvPr>
        </p:nvSpPr>
        <p:spPr>
          <a:xfrm>
            <a:off x="807868" y="3786737"/>
            <a:ext cx="7650332" cy="104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dirty="0"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Živnosť verzus eseročka</a:t>
            </a:r>
            <a:endParaRPr lang="en" dirty="0"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" y="0"/>
            <a:ext cx="9153602" cy="4740676"/>
          </a:xfrm>
          <a:prstGeom prst="rect">
            <a:avLst/>
          </a:prstGeom>
        </p:spPr>
      </p:pic>
      <p:sp>
        <p:nvSpPr>
          <p:cNvPr id="152" name="Shape 152"/>
          <p:cNvSpPr/>
          <p:nvPr/>
        </p:nvSpPr>
        <p:spPr>
          <a:xfrm>
            <a:off x="0" y="4414151"/>
            <a:ext cx="5450888" cy="1560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302436" y="4594487"/>
            <a:ext cx="5796000" cy="133690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Spôsoby platby</a:t>
            </a:r>
            <a:b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za objednávku</a:t>
            </a:r>
            <a:endParaRPr lang="en" sz="44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72297" y="5859135"/>
            <a:ext cx="1837800" cy="138446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7" name="Shape 157"/>
          <p:cNvSpPr/>
          <p:nvPr/>
        </p:nvSpPr>
        <p:spPr>
          <a:xfrm>
            <a:off x="8012" y="5856867"/>
            <a:ext cx="1837800" cy="138446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8152" y="5856867"/>
            <a:ext cx="1837800" cy="138446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4134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6113" y="3086960"/>
            <a:ext cx="2496336" cy="1635100"/>
          </a:xfrm>
          <a:prstGeom prst="rect">
            <a:avLst/>
          </a:prstGeom>
        </p:spPr>
      </p:pic>
      <p:pic>
        <p:nvPicPr>
          <p:cNvPr id="4" name="Obrázo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6113" y="4190260"/>
            <a:ext cx="2499467" cy="1874600"/>
          </a:xfrm>
          <a:prstGeom prst="rect">
            <a:avLst/>
          </a:prstGeom>
        </p:spPr>
      </p:pic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26082"/>
            <a:ext cx="7273756" cy="85498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Spôsoby platby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1421791"/>
            <a:ext cx="7389166" cy="42524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dobierka v hotovosti na pošte / u kuriéra</a:t>
            </a:r>
            <a:endParaRPr lang="en-GB" sz="18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prevodom na bankový účet</a:t>
            </a:r>
            <a:endParaRPr lang="en-GB" sz="18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platba kartou – platobné brány (</a:t>
            </a:r>
            <a:r>
              <a:rPr lang="sk-SK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trustpay</a:t>
            </a: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sk-SK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paypal</a:t>
            </a: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sk-SK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besteron</a:t>
            </a: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)</a:t>
            </a:r>
            <a:endParaRPr lang="en-GB" sz="18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platobné brány jednotlivých bánk (</a:t>
            </a:r>
            <a:r>
              <a:rPr lang="sk-SK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cardpay</a:t>
            </a: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sk-SK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tatrapay</a:t>
            </a: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)</a:t>
            </a:r>
            <a:endParaRPr lang="en-GB" sz="18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v hotovosti pri osobnom odbere</a:t>
            </a: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pozor na poplatky bankám (% z obratu)</a:t>
            </a:r>
            <a:endParaRPr lang="en-GB" sz="18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004" y="5993840"/>
            <a:ext cx="2004553" cy="561275"/>
          </a:xfrm>
          <a:prstGeom prst="rect">
            <a:avLst/>
          </a:prstGeom>
        </p:spPr>
      </p:pic>
      <p:pic>
        <p:nvPicPr>
          <p:cNvPr id="3" name="Obrázok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07544" y="4296302"/>
            <a:ext cx="3016928" cy="1508464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097" y="4483222"/>
            <a:ext cx="1875086" cy="11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79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6766"/>
          </a:xfrm>
          <a:prstGeom prst="rect">
            <a:avLst/>
          </a:prstGeom>
        </p:spPr>
      </p:pic>
      <p:sp>
        <p:nvSpPr>
          <p:cNvPr id="152" name="Shape 152"/>
          <p:cNvSpPr/>
          <p:nvPr/>
        </p:nvSpPr>
        <p:spPr>
          <a:xfrm>
            <a:off x="0" y="4698236"/>
            <a:ext cx="5450888" cy="1560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79605" y="4810088"/>
            <a:ext cx="5796000" cy="133690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Predajná cena</a:t>
            </a:r>
            <a:b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produktov</a:t>
            </a:r>
            <a:endParaRPr lang="en" sz="44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72297" y="6143220"/>
            <a:ext cx="1837800" cy="138446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7" name="Shape 157"/>
          <p:cNvSpPr/>
          <p:nvPr/>
        </p:nvSpPr>
        <p:spPr>
          <a:xfrm>
            <a:off x="8012" y="6140952"/>
            <a:ext cx="1837800" cy="138446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8152" y="6140952"/>
            <a:ext cx="1837800" cy="138446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3946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99495"/>
            <a:ext cx="7273756" cy="85498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Predajná cena produktov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577050" y="1562470"/>
            <a:ext cx="7874492" cy="411172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sk-SK" sz="2500" b="1" strike="sngStrike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Predajná cena = Nákupná cena + niečo si nahodím</a:t>
            </a:r>
            <a:endParaRPr lang="en-GB" sz="2500" b="1" strike="sngStrike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353" y="5993840"/>
            <a:ext cx="2004553" cy="561275"/>
          </a:xfrm>
          <a:prstGeom prst="rect">
            <a:avLst/>
          </a:prstGeom>
        </p:spPr>
      </p:pic>
      <p:sp>
        <p:nvSpPr>
          <p:cNvPr id="8" name="Shape 136"/>
          <p:cNvSpPr txBox="1">
            <a:spLocks/>
          </p:cNvSpPr>
          <p:nvPr/>
        </p:nvSpPr>
        <p:spPr>
          <a:xfrm>
            <a:off x="721425" y="2374899"/>
            <a:ext cx="7273756" cy="5060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7ABBC"/>
              </a:buClr>
              <a:buSzPct val="100000"/>
              <a:buFont typeface="Raleway"/>
              <a:buNone/>
              <a:defRPr sz="3600" b="0" i="0" u="none" strike="noStrike" cap="none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buClr>
                <a:srgbClr val="97ABBC"/>
              </a:buClr>
              <a:buSzPct val="100000"/>
              <a:buFont typeface="Raleway"/>
              <a:buNone/>
              <a:defRPr sz="3600">
                <a:solidFill>
                  <a:srgbClr val="97ABBC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algn="ctr"/>
            <a:r>
              <a:rPr lang="sk-SK" sz="3000" b="1" dirty="0">
                <a:solidFill>
                  <a:schemeClr val="accent1"/>
                </a:solidFill>
              </a:rPr>
              <a:t>Evidujte si všetky náklady</a:t>
            </a:r>
            <a:endParaRPr lang="en" sz="3000" b="1" dirty="0">
              <a:solidFill>
                <a:schemeClr val="accent1"/>
              </a:solidFill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896646" y="2880926"/>
            <a:ext cx="7554896" cy="1524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Prenájom e-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shopového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riešenia / vytvorenie e-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shopu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hosting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správa serverov, náklady na marketing, poplatky bankám za účty a prijaté platby, účtovníctvo, prenájom kancelárií, náklady na telefón a internet, mzdy a odvody, náklady na doručenie tovaru, obstaranie produktov, či materiálu...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1517321" y="4510579"/>
            <a:ext cx="59939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2000" dirty="0"/>
              <a:t>„Len efektivita spolu s dostatočne vysokou maržou </a:t>
            </a:r>
          </a:p>
          <a:p>
            <a:pPr algn="ctr"/>
            <a:r>
              <a:rPr lang="sk-SK" sz="2000" dirty="0"/>
              <a:t>dokážu posúvať váš obchod vpred.“</a:t>
            </a:r>
          </a:p>
          <a:p>
            <a:pPr algn="ctr"/>
            <a:endParaRPr lang="sk-SK" sz="2000" dirty="0"/>
          </a:p>
          <a:p>
            <a:pPr algn="ctr"/>
            <a:r>
              <a:rPr lang="sk-SK" sz="2000" b="1" dirty="0"/>
              <a:t>Pozerajte na náklady z dlhodobého hľadiska.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604037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0" y="4698236"/>
            <a:ext cx="5450888" cy="1560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71593" y="4563566"/>
            <a:ext cx="5796000" cy="106896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Produktové karty</a:t>
            </a:r>
            <a:endParaRPr lang="en" sz="44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64285" y="5628760"/>
            <a:ext cx="1837800" cy="138446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7" name="Shape 157"/>
          <p:cNvSpPr/>
          <p:nvPr/>
        </p:nvSpPr>
        <p:spPr>
          <a:xfrm>
            <a:off x="0" y="5626492"/>
            <a:ext cx="1837800" cy="138446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0140" y="5626492"/>
            <a:ext cx="1837800" cy="138446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822" y="271192"/>
            <a:ext cx="5902725" cy="442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09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99495"/>
            <a:ext cx="7273756" cy="85498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sz="2600" b="1" dirty="0">
                <a:solidFill>
                  <a:schemeClr val="accent1"/>
                </a:solidFill>
              </a:rPr>
              <a:t>Čo všetko má obsahovať</a:t>
            </a:r>
            <a:br>
              <a:rPr lang="sk-SK" sz="2600" b="1" dirty="0">
                <a:solidFill>
                  <a:schemeClr val="accent1"/>
                </a:solidFill>
              </a:rPr>
            </a:br>
            <a:r>
              <a:rPr lang="sk-SK" sz="2600" b="1" dirty="0">
                <a:solidFill>
                  <a:schemeClr val="accent1"/>
                </a:solidFill>
              </a:rPr>
              <a:t>produktová karta?</a:t>
            </a:r>
            <a:endParaRPr lang="en" sz="2600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1345626"/>
            <a:ext cx="7389166" cy="37590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galéria obrázkov produktu, neuspokojiť sa s jedným, trend 360st obrázkov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popis a parametre produktu – čím viac parametrov, tým lepšie, tie sa dajú používať vo filtrácií v kategóriách (icecat.biz)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konečná cena produktu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informácie o skladovej dostupnosti – koľko kusov zostáva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recenzie produktu – hviezdičkové, textové a video recenzie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.</a:t>
            </a:r>
            <a:r>
              <a:rPr lang="sk-SK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pdf</a:t>
            </a: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manuály k produktu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príslušenstvo k produktu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podobné produkty – </a:t>
            </a:r>
            <a:r>
              <a:rPr lang="sk-SK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upsell</a:t>
            </a: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– produkty vyššej rady (príklad megapixel.cz)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nezabúdajte na zľavu </a:t>
            </a: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anose="05000000000000000000" pitchFamily="2" charset="2"/>
              </a:rPr>
              <a:t>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možnosť zdieľať produkt (</a:t>
            </a:r>
            <a:r>
              <a:rPr lang="sk-SK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fb</a:t>
            </a: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sk-SK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share</a:t>
            </a:r>
            <a:r>
              <a:rPr lang="sk-SK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endParaRPr lang="sk-SK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5479" y="5993839"/>
            <a:ext cx="2004553" cy="561275"/>
          </a:xfrm>
          <a:prstGeom prst="rect">
            <a:avLst/>
          </a:prstGeom>
        </p:spPr>
      </p:pic>
      <p:sp>
        <p:nvSpPr>
          <p:cNvPr id="3" name="BlokTextu 2"/>
          <p:cNvSpPr txBox="1"/>
          <p:nvPr/>
        </p:nvSpPr>
        <p:spPr>
          <a:xfrm>
            <a:off x="514905" y="5195805"/>
            <a:ext cx="836799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 skončení predaja a životnosti produktu, produkt nezabíjajte, vyťažte z neho maximum!</a:t>
            </a:r>
            <a:endParaRPr lang="en-GB" sz="15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894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76" y="0"/>
            <a:ext cx="8229120" cy="667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03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152" name="Shape 152"/>
          <p:cNvSpPr/>
          <p:nvPr/>
        </p:nvSpPr>
        <p:spPr>
          <a:xfrm>
            <a:off x="0" y="5017833"/>
            <a:ext cx="5450888" cy="1560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80976" y="4875986"/>
            <a:ext cx="5796000" cy="106896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3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Získavanie zákazníkov</a:t>
            </a:r>
            <a:endParaRPr lang="en" sz="38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64285" y="5948357"/>
            <a:ext cx="1837800" cy="138446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7" name="Shape 157"/>
          <p:cNvSpPr/>
          <p:nvPr/>
        </p:nvSpPr>
        <p:spPr>
          <a:xfrm>
            <a:off x="0" y="5946089"/>
            <a:ext cx="1837800" cy="138446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0140" y="5946089"/>
            <a:ext cx="1837800" cy="138446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6718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99495"/>
            <a:ext cx="7273756" cy="73684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sz="2600" b="1" dirty="0">
                <a:solidFill>
                  <a:schemeClr val="accent1"/>
                </a:solidFill>
              </a:rPr>
              <a:t>Ako získavať zákazníkov?</a:t>
            </a:r>
            <a:endParaRPr lang="en" sz="2600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1345626"/>
            <a:ext cx="7389166" cy="375903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Organická návštevnosť – Google (potrebná SEO optimalizácia)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Google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Adwords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– PPC kampane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Porovnávače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cien – PPC a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bannerové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kampane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Facebook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ads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– sponzorované príspevky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Afilliate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partneri – umiestnenie bannerov/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widgetov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za províziu z predaja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Vlastný blog – články,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infografiky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predstavenia,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unboxingy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prvý pohľad na produkt,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videorecenzie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..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Súťaže o produkty – web / Facebook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001" y="5993840"/>
            <a:ext cx="2004553" cy="56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25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985779"/>
          </a:xfrm>
          <a:prstGeom prst="rect">
            <a:avLst/>
          </a:prstGeom>
        </p:spPr>
      </p:pic>
      <p:sp>
        <p:nvSpPr>
          <p:cNvPr id="152" name="Shape 152"/>
          <p:cNvSpPr/>
          <p:nvPr/>
        </p:nvSpPr>
        <p:spPr>
          <a:xfrm>
            <a:off x="0" y="4822525"/>
            <a:ext cx="5450888" cy="1560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475599" y="4670347"/>
            <a:ext cx="4717838" cy="106896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3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SEO optimalizácia</a:t>
            </a:r>
            <a:endParaRPr lang="en" sz="38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64285" y="5753049"/>
            <a:ext cx="1837800" cy="138446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7" name="Shape 157"/>
          <p:cNvSpPr/>
          <p:nvPr/>
        </p:nvSpPr>
        <p:spPr>
          <a:xfrm>
            <a:off x="0" y="5750781"/>
            <a:ext cx="1837800" cy="138446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0140" y="5750781"/>
            <a:ext cx="1837800" cy="138446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3657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453" y="372861"/>
            <a:ext cx="3018408" cy="3018408"/>
          </a:xfrm>
          <a:prstGeom prst="rect">
            <a:avLst/>
          </a:prstGeom>
        </p:spPr>
      </p:pic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893700" y="372861"/>
            <a:ext cx="6462600" cy="80509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Živnosť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893700" y="1217696"/>
            <a:ext cx="6462600" cy="449952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  <a:buNone/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+ Rýchlosť vybavenia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+ Jednoduché zvolenie činností v živnosti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+ Poplatok 5€/činnosť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+ Nízke počiatočné náklady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+ Možnosť navoliť si uplatňovanie paušálnych alebo skutočných nákladov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+ Oslobodenie od platenia sociálneho poistenia v priebehu 1. roka (nezapočítava sa ani do dôchodku)</a:t>
            </a:r>
          </a:p>
          <a:p>
            <a:pPr lvl="0">
              <a:lnSpc>
                <a:spcPct val="150000"/>
              </a:lnSpc>
              <a:buNone/>
            </a:pP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- Ako živnostník ručíte celým svojim majetkom, nielen majetkom firmy</a:t>
            </a:r>
          </a:p>
          <a:p>
            <a:pPr lvl="0">
              <a:lnSpc>
                <a:spcPct val="150000"/>
              </a:lnSpc>
              <a:buNone/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- V niekoho očiach nedôveryhodný predajca</a:t>
            </a:r>
          </a:p>
          <a:p>
            <a:pPr lvl="0">
              <a:lnSpc>
                <a:spcPct val="150000"/>
              </a:lnSpc>
              <a:buNone/>
            </a:pPr>
            <a:r>
              <a:rPr lang="sk-SK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- Platenie odvodov po 1. roku</a:t>
            </a:r>
            <a:endParaRPr lang="en-GB" sz="15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678" y="1012054"/>
            <a:ext cx="4504558" cy="3187084"/>
          </a:xfrm>
          <a:prstGeom prst="rect">
            <a:avLst/>
          </a:prstGeom>
        </p:spPr>
      </p:pic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99495"/>
            <a:ext cx="7273756" cy="73684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sz="2600" b="1" dirty="0" err="1">
                <a:solidFill>
                  <a:schemeClr val="accent1"/>
                </a:solidFill>
              </a:rPr>
              <a:t>Onpage</a:t>
            </a:r>
            <a:r>
              <a:rPr lang="sk-SK" sz="2600" b="1" dirty="0">
                <a:solidFill>
                  <a:schemeClr val="accent1"/>
                </a:solidFill>
              </a:rPr>
              <a:t> SEO</a:t>
            </a:r>
            <a:endParaRPr lang="en" sz="2600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06015" y="1301236"/>
            <a:ext cx="7389166" cy="405199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SEO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friendly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url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– pekné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url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linky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Title podstránok, článkov, médií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Meta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description</a:t>
            </a:r>
            <a:endParaRPr lang="sk-SK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Obsah webstránky, relevancia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Štruktúra webstránky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Rýchlosť webstránky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Štruktúra nadpisov H1 až H6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Odkazovanie na iné podstránky v rámci e-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shopu</a:t>
            </a:r>
            <a:endParaRPr lang="sk-SK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ALT 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popisky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obrázkov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Duplicitný obsah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001" y="5993840"/>
            <a:ext cx="2004553" cy="56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033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o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303" y="2654423"/>
            <a:ext cx="4504558" cy="3187084"/>
          </a:xfrm>
          <a:prstGeom prst="rect">
            <a:avLst/>
          </a:prstGeom>
        </p:spPr>
      </p:pic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99495"/>
            <a:ext cx="7273756" cy="73684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sz="2600" b="1" dirty="0" err="1">
                <a:solidFill>
                  <a:schemeClr val="accent1"/>
                </a:solidFill>
              </a:rPr>
              <a:t>Offpage</a:t>
            </a:r>
            <a:r>
              <a:rPr lang="sk-SK" sz="2600" b="1" dirty="0">
                <a:solidFill>
                  <a:schemeClr val="accent1"/>
                </a:solidFill>
              </a:rPr>
              <a:t> SEO</a:t>
            </a:r>
            <a:endParaRPr lang="en" sz="2600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1511752"/>
            <a:ext cx="4560789" cy="228534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Registrácia do katalógov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Linkbuilding</a:t>
            </a:r>
            <a:endParaRPr lang="sk-SK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Výmena odkazov – 3 stranná, relevantná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Kupovanie odkazov – PR články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Linkbaiting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– keď sa obsah šíri sám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Sitemapa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a index</a:t>
            </a:r>
          </a:p>
          <a:p>
            <a:pPr marL="342900" lvl="0" indent="-342900">
              <a:lnSpc>
                <a:spcPct val="150000"/>
              </a:lnSpc>
              <a:buAutoNum type="arabicPeriod"/>
            </a:pPr>
            <a:endParaRPr lang="sk-SK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001" y="5993840"/>
            <a:ext cx="2004553" cy="56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12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0" y="4822525"/>
            <a:ext cx="5450888" cy="1560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56003" y="4599326"/>
            <a:ext cx="5570094" cy="106896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Obchodné podmienky</a:t>
            </a:r>
            <a:endParaRPr lang="en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64285" y="5753049"/>
            <a:ext cx="1837800" cy="138446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7" name="Shape 157"/>
          <p:cNvSpPr/>
          <p:nvPr/>
        </p:nvSpPr>
        <p:spPr>
          <a:xfrm>
            <a:off x="0" y="5750781"/>
            <a:ext cx="1837800" cy="138446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0140" y="5750781"/>
            <a:ext cx="1837800" cy="138446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314" y="1369885"/>
            <a:ext cx="4774603" cy="295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1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399495"/>
            <a:ext cx="7273756" cy="73684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sz="2600" b="1" dirty="0">
                <a:solidFill>
                  <a:schemeClr val="accent1"/>
                </a:solidFill>
              </a:rPr>
              <a:t>Nákup v e-</a:t>
            </a:r>
            <a:r>
              <a:rPr lang="sk-SK" sz="2600" b="1" dirty="0" err="1">
                <a:solidFill>
                  <a:schemeClr val="accent1"/>
                </a:solidFill>
              </a:rPr>
              <a:t>shope</a:t>
            </a:r>
            <a:endParaRPr lang="en" sz="2600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1345626"/>
            <a:ext cx="7389166" cy="140645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Zákon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sk-SK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č. 102/2014 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ochrane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spotrebiteľa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pri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predaji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tovaru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alebo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poskytovaní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služieb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na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základe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zmluvy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uzavretej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na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diaľku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alebo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zmluvy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uzavretej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mimo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prevádzkových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priestorov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predávajúceho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a o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zmene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a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doplnení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niektorých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zákonov</a:t>
            </a:r>
            <a:r>
              <a:rPr lang="en-GB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.</a:t>
            </a:r>
            <a:endParaRPr lang="en-GB" sz="1800" b="1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001" y="5993840"/>
            <a:ext cx="2004553" cy="561275"/>
          </a:xfrm>
          <a:prstGeom prst="rect">
            <a:avLst/>
          </a:prstGeom>
        </p:spPr>
      </p:pic>
      <p:sp>
        <p:nvSpPr>
          <p:cNvPr id="2" name="BlokTextu 1"/>
          <p:cNvSpPr txBox="1"/>
          <p:nvPr/>
        </p:nvSpPr>
        <p:spPr>
          <a:xfrm>
            <a:off x="1436667" y="3234963"/>
            <a:ext cx="59586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4000" b="1" dirty="0">
                <a:latin typeface="Raleway" panose="020B0604020202020204" charset="0"/>
              </a:rPr>
              <a:t>„Náš zákazník, náš pán“</a:t>
            </a:r>
            <a:endParaRPr lang="en-GB" sz="4000" b="1" dirty="0">
              <a:latin typeface="Raleway" panose="020B0604020202020204" charset="0"/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2114740" y="4077968"/>
            <a:ext cx="44871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000" b="1" dirty="0">
                <a:solidFill>
                  <a:schemeClr val="accent1">
                    <a:lumMod val="75000"/>
                  </a:schemeClr>
                </a:solidFill>
                <a:latin typeface="Raleway" panose="020B0604020202020204" charset="0"/>
              </a:rPr>
              <a:t>Dokonalá ochrana nášho zákazníka</a:t>
            </a:r>
            <a:endParaRPr lang="en-GB" sz="2000" b="1" dirty="0">
              <a:solidFill>
                <a:schemeClr val="accent1">
                  <a:lumMod val="7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4163" y="4484928"/>
            <a:ext cx="338137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984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115410"/>
            <a:ext cx="7273756" cy="73684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sz="2600" b="1" dirty="0">
                <a:solidFill>
                  <a:schemeClr val="accent1"/>
                </a:solidFill>
              </a:rPr>
              <a:t>Na čo si dať pozor</a:t>
            </a:r>
            <a:endParaRPr lang="en" sz="2600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852257"/>
            <a:ext cx="7389166" cy="49892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ak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vracia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zákazník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tovar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bez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udania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dôvodu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nemusíte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refundovať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náklady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doručenie</a:t>
            </a:r>
            <a:endParaRPr lang="en-GB" sz="15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ak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ide o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reklamáciu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náklady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by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mali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byť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refundované</a:t>
            </a:r>
            <a:endParaRPr lang="en-GB" sz="1500" b="1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zákazník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musí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byť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pri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objednávaní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oboznámený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s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tým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že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je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potrebné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objednávku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zaplatiť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(checkbox,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alebo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priamo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tlačidle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)</a:t>
            </a: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ak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od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vás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kupuje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zákazník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na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IČO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tento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obchod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už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neriadi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zákonom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č. 102/2014, ale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Obchodným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zákonníkom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firma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nemá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nárok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vrátenie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tovaru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do 14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dní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túto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službu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môžete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spoplatniť</a:t>
            </a:r>
            <a:endParaRPr lang="en-GB" sz="15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zákazník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nemôže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vrátiť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tovar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ktorému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vyskúšaním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znižuje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objem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balenia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alebo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ide o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licenčné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softvéry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a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hry</a:t>
            </a:r>
            <a:endParaRPr lang="en-GB" sz="15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reklamáciu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je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potrebné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vybaviť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do 30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dní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od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prevzatia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tovaru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ak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nie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je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u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dodávateľa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30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dňoch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reklamcia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vybavená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musí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byť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klientovi</a:t>
            </a:r>
            <a:r>
              <a:rPr lang="en-GB" sz="15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ponúknuté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riešenie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–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nový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produkt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vrátenie</a:t>
            </a:r>
            <a:r>
              <a:rPr lang="en-GB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5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peňazí</a:t>
            </a:r>
            <a:endParaRPr lang="en-GB" sz="1500" b="1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001" y="5993840"/>
            <a:ext cx="2004553" cy="56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874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/>
        </p:nvSpPr>
        <p:spPr>
          <a:xfrm>
            <a:off x="0" y="4822525"/>
            <a:ext cx="5450888" cy="156061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0" y="3629418"/>
            <a:ext cx="6013979" cy="106896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  <a:ea typeface="Roboto" panose="02000000000000000000" pitchFamily="2" charset="0"/>
                <a:cs typeface="Roboto" panose="02000000000000000000" pitchFamily="2" charset="0"/>
              </a:rPr>
              <a:t>Štatistické vyhodnocovanie</a:t>
            </a:r>
            <a:endParaRPr lang="en" sz="3200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3664285" y="4758750"/>
            <a:ext cx="1837800" cy="138446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7" name="Shape 157"/>
          <p:cNvSpPr/>
          <p:nvPr/>
        </p:nvSpPr>
        <p:spPr>
          <a:xfrm>
            <a:off x="0" y="4765360"/>
            <a:ext cx="1837800" cy="138446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8" name="Shape 158"/>
          <p:cNvSpPr/>
          <p:nvPr/>
        </p:nvSpPr>
        <p:spPr>
          <a:xfrm>
            <a:off x="1830140" y="4765360"/>
            <a:ext cx="1837800" cy="138446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581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001" y="5993840"/>
            <a:ext cx="2004553" cy="561275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8725" y="1065320"/>
            <a:ext cx="5346871" cy="404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7726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721425" y="-79899"/>
            <a:ext cx="7273756" cy="736847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sz="2600" b="1" dirty="0">
                <a:solidFill>
                  <a:schemeClr val="accent1"/>
                </a:solidFill>
              </a:rPr>
              <a:t>Aké dáta nám poskytuje GA?</a:t>
            </a:r>
            <a:endParaRPr lang="en" sz="2600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721425" y="602270"/>
            <a:ext cx="7389166" cy="514158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počet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návštev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níkov</a:t>
            </a: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za zvolené obdobie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zdroje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návštev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informáciu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o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vstupných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stránkach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info o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čase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strávenom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na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stránkach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info o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miere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odchodov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(bounce rate)</a:t>
            </a:r>
            <a:endParaRPr lang="sk-SK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miera konverzie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štatistiky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AdWords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kampaní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počet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predaných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kusov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jednotlivých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produktov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celkovú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sumu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objednávok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info o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správaní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užívateľov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na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stránkach</a:t>
            </a:r>
            <a:endParaRPr lang="sk-SK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splnenia cieľov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informáciu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o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návštevníkoch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(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aké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technológie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používajú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,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demografické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info)</a:t>
            </a:r>
            <a:endParaRPr lang="sk-SK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čo užívatelia hľadajú na e-</a:t>
            </a:r>
            <a:r>
              <a:rPr lang="sk-SK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shope</a:t>
            </a:r>
            <a:endParaRPr lang="en-GB" sz="1600" dirty="0">
              <a:solidFill>
                <a:schemeClr val="tx1">
                  <a:lumMod val="95000"/>
                  <a:lumOff val="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…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mnoho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iného</a:t>
            </a:r>
            <a:r>
              <a:rPr lang="en-GB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Raleway" panose="020B0604020202020204" charset="0"/>
              </a:rPr>
              <a:t>.</a:t>
            </a: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001" y="5993840"/>
            <a:ext cx="2004553" cy="56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690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ctrTitle" idx="4294967295"/>
          </p:nvPr>
        </p:nvSpPr>
        <p:spPr>
          <a:xfrm>
            <a:off x="916025" y="968125"/>
            <a:ext cx="5561100" cy="1546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6000" dirty="0">
                <a:solidFill>
                  <a:srgbClr val="7ECEFD"/>
                </a:solidFill>
              </a:rPr>
              <a:t>Ďakujem</a:t>
            </a:r>
            <a:endParaRPr lang="en" sz="6000" dirty="0">
              <a:solidFill>
                <a:srgbClr val="7ECEFD"/>
              </a:solidFill>
            </a:endParaRPr>
          </a:p>
        </p:txBody>
      </p:sp>
      <p:sp>
        <p:nvSpPr>
          <p:cNvPr id="295" name="Shape 295"/>
          <p:cNvSpPr txBox="1">
            <a:spLocks noGrp="1"/>
          </p:cNvSpPr>
          <p:nvPr>
            <p:ph type="subTitle" idx="4294967295"/>
          </p:nvPr>
        </p:nvSpPr>
        <p:spPr>
          <a:xfrm>
            <a:off x="916025" y="2338950"/>
            <a:ext cx="5561100" cy="104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4800" b="1" dirty="0">
                <a:solidFill>
                  <a:srgbClr val="FFFFFF"/>
                </a:solidFill>
              </a:rPr>
              <a:t>Otázky?</a:t>
            </a:r>
            <a:endParaRPr lang="en" sz="4800" b="1" dirty="0">
              <a:solidFill>
                <a:srgbClr val="FFFFFF"/>
              </a:solidFill>
            </a:endParaRPr>
          </a:p>
        </p:txBody>
      </p:sp>
      <p:sp>
        <p:nvSpPr>
          <p:cNvPr id="296" name="Shape 296"/>
          <p:cNvSpPr txBox="1">
            <a:spLocks noGrp="1"/>
          </p:cNvSpPr>
          <p:nvPr>
            <p:ph type="body" idx="4294967295"/>
          </p:nvPr>
        </p:nvSpPr>
        <p:spPr>
          <a:xfrm>
            <a:off x="916025" y="3678675"/>
            <a:ext cx="5561100" cy="2660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Napíšte mi</a:t>
            </a:r>
            <a:r>
              <a:rPr lang="en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:</a:t>
            </a:r>
          </a:p>
          <a:p>
            <a:pPr lvl="0" rtl="0">
              <a:spcBef>
                <a:spcPts val="0"/>
              </a:spcBef>
              <a:buNone/>
            </a:pPr>
            <a:r>
              <a:rPr lang="sk-SK" sz="2400" dirty="0">
                <a:solidFill>
                  <a:srgbClr val="FFFFFF"/>
                </a:solidFill>
              </a:rPr>
              <a:t>jan.kalinovsky@gmail.com</a:t>
            </a:r>
            <a:endParaRPr lang="en" sz="2400" dirty="0">
              <a:solidFill>
                <a:srgbClr val="FFFFFF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sk-SK" sz="2400" dirty="0" err="1">
                <a:solidFill>
                  <a:srgbClr val="FFFFFF"/>
                </a:solidFill>
              </a:rPr>
              <a:t>info</a:t>
            </a:r>
            <a:r>
              <a:rPr lang="en" sz="2400" dirty="0">
                <a:solidFill>
                  <a:srgbClr val="FFFFFF"/>
                </a:solidFill>
              </a:rPr>
              <a:t>@</a:t>
            </a:r>
            <a:r>
              <a:rPr lang="sk-SK" sz="2400" dirty="0">
                <a:solidFill>
                  <a:srgbClr val="FFFFFF"/>
                </a:solidFill>
              </a:rPr>
              <a:t>audito.sk</a:t>
            </a:r>
            <a:endParaRPr lang="en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453" y="2823099"/>
            <a:ext cx="3018408" cy="3018408"/>
          </a:xfrm>
          <a:prstGeom prst="rect">
            <a:avLst/>
          </a:prstGeom>
        </p:spPr>
      </p:pic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893700" y="0"/>
            <a:ext cx="6462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Eseročka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893700" y="1143000"/>
            <a:ext cx="6462600" cy="40814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sk-SK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Výhody:</a:t>
            </a:r>
          </a:p>
          <a:p>
            <a:pPr>
              <a:lnSpc>
                <a:spcPct val="150000"/>
              </a:lnSpc>
              <a:buNone/>
            </a:pPr>
            <a:r>
              <a:rPr lang="sk-SK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+ Ručí sa iba do výšky nesplateného vkladu do základného imania</a:t>
            </a:r>
            <a:endParaRPr lang="en-GB" sz="17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sk-SK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+ Nie ste povinný platiť soc. poistenie a zdravotné sa dajú minimalizovať</a:t>
            </a:r>
            <a:endParaRPr lang="en-GB" sz="17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sk-SK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+ Pôsobí dôveryhodnejšie pri obchodovaní</a:t>
            </a:r>
            <a:endParaRPr lang="en-GB" sz="17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endParaRPr lang="sk-SK" sz="17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Nevýhody</a:t>
            </a:r>
          </a:p>
          <a:p>
            <a:pPr lvl="0">
              <a:lnSpc>
                <a:spcPct val="150000"/>
              </a:lnSpc>
              <a:buNone/>
            </a:pPr>
            <a:r>
              <a:rPr lang="sk-SK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- Vybavenie cca 2-3 týždne</a:t>
            </a:r>
            <a:endParaRPr lang="en-GB" sz="17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- Cena od 300€</a:t>
            </a:r>
            <a:endParaRPr lang="en-GB" sz="17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  <a:buNone/>
            </a:pPr>
            <a:r>
              <a:rPr lang="sk-SK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- Daňové licencie</a:t>
            </a:r>
            <a:endParaRPr lang="en-GB" sz="17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33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>
            <a:spLocks noGrp="1"/>
          </p:cNvSpPr>
          <p:nvPr>
            <p:ph type="title"/>
          </p:nvPr>
        </p:nvSpPr>
        <p:spPr>
          <a:xfrm>
            <a:off x="893700" y="274650"/>
            <a:ext cx="7300388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sk-SK" b="1" dirty="0">
                <a:solidFill>
                  <a:schemeClr val="accent1"/>
                </a:solidFill>
              </a:rPr>
              <a:t>Platca </a:t>
            </a:r>
            <a:r>
              <a:rPr lang="sk-SK" b="1" dirty="0" err="1">
                <a:solidFill>
                  <a:schemeClr val="accent1"/>
                </a:solidFill>
              </a:rPr>
              <a:t>vs</a:t>
            </a:r>
            <a:r>
              <a:rPr lang="sk-SK" b="1" dirty="0">
                <a:solidFill>
                  <a:schemeClr val="accent1"/>
                </a:solidFill>
              </a:rPr>
              <a:t>. </a:t>
            </a:r>
            <a:r>
              <a:rPr lang="sk-SK" b="1" dirty="0" err="1">
                <a:solidFill>
                  <a:schemeClr val="accent1"/>
                </a:solidFill>
              </a:rPr>
              <a:t>neplatca</a:t>
            </a:r>
            <a:r>
              <a:rPr lang="sk-SK" b="1" dirty="0">
                <a:solidFill>
                  <a:schemeClr val="accent1"/>
                </a:solidFill>
              </a:rPr>
              <a:t> DPH</a:t>
            </a:r>
            <a:endParaRPr lang="en" b="1" dirty="0">
              <a:solidFill>
                <a:schemeClr val="accent1"/>
              </a:solidFill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893699" y="2583402"/>
            <a:ext cx="7300389" cy="28674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sk-SK" sz="4000" b="1" dirty="0">
                <a:latin typeface="Raleway" panose="020B0604020202020204" charset="0"/>
              </a:rPr>
              <a:t>Kto bude mojim zákazníkom? 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5" name="Obrázo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612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893700" y="3550"/>
            <a:ext cx="3232499" cy="31254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ctrTitle" idx="4294967295"/>
          </p:nvPr>
        </p:nvSpPr>
        <p:spPr>
          <a:xfrm>
            <a:off x="778225" y="3177925"/>
            <a:ext cx="7699950" cy="1546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6000" dirty="0">
                <a:solidFill>
                  <a:srgbClr val="FFFFFF"/>
                </a:solidFill>
              </a:rPr>
              <a:t>Výber produktov</a:t>
            </a:r>
            <a:endParaRPr lang="en" sz="6000" dirty="0">
              <a:solidFill>
                <a:srgbClr val="FFFFFF"/>
              </a:solidFill>
            </a:endParaRPr>
          </a:p>
        </p:txBody>
      </p:sp>
      <p:sp>
        <p:nvSpPr>
          <p:cNvPr id="119" name="Shape 119"/>
          <p:cNvSpPr txBox="1">
            <a:spLocks noGrp="1"/>
          </p:cNvSpPr>
          <p:nvPr>
            <p:ph type="subTitle" idx="4294967295"/>
          </p:nvPr>
        </p:nvSpPr>
        <p:spPr>
          <a:xfrm>
            <a:off x="778225" y="4929750"/>
            <a:ext cx="6623100" cy="71644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sk-SK" sz="2400" dirty="0">
                <a:solidFill>
                  <a:schemeClr val="lt1"/>
                </a:solidFill>
                <a:latin typeface="Raleway" panose="020B0604020202020204" charset="0"/>
              </a:rPr>
              <a:t>Aká je cesta k úspechu?</a:t>
            </a:r>
            <a:endParaRPr lang="en" sz="2400" dirty="0">
              <a:solidFill>
                <a:schemeClr val="lt1"/>
              </a:solidFill>
              <a:latin typeface="Raleway" panose="020B0604020202020204" charset="0"/>
            </a:endParaRPr>
          </a:p>
        </p:txBody>
      </p:sp>
      <p:grpSp>
        <p:nvGrpSpPr>
          <p:cNvPr id="120" name="Shape 120"/>
          <p:cNvGrpSpPr/>
          <p:nvPr/>
        </p:nvGrpSpPr>
        <p:grpSpPr>
          <a:xfrm>
            <a:off x="1392060" y="448354"/>
            <a:ext cx="2235783" cy="2235776"/>
            <a:chOff x="570875" y="4322250"/>
            <a:chExt cx="443300" cy="443325"/>
          </a:xfrm>
        </p:grpSpPr>
        <p:sp>
          <p:nvSpPr>
            <p:cNvPr id="121" name="Shape 121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0" t="0" r="0" b="0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0" t="0" r="0" b="0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0" t="0" r="0" b="0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0" t="0" r="0" b="0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97655" y="72138"/>
            <a:ext cx="9330431" cy="905825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k-SK" dirty="0"/>
              <a:t>Analýza konkurencie – </a:t>
            </a:r>
            <a:r>
              <a:rPr lang="sk-SK" dirty="0" err="1"/>
              <a:t>porovnávače</a:t>
            </a:r>
            <a:r>
              <a:rPr lang="sk-SK" dirty="0"/>
              <a:t> cien</a:t>
            </a:r>
            <a:endParaRPr lang="en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76609"/>
            <a:ext cx="9144000" cy="2120010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295265"/>
            <a:ext cx="9144000" cy="26091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884823" y="292660"/>
            <a:ext cx="6963038" cy="64593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r>
              <a:rPr lang="sk-SK" dirty="0"/>
              <a:t>Analýza konkurencie - Google</a:t>
            </a:r>
            <a:endParaRPr lang="en" dirty="0"/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  <p:pic>
        <p:nvPicPr>
          <p:cNvPr id="2" name="Obrázo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80" y="938599"/>
            <a:ext cx="9000998" cy="490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17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893700" y="278792"/>
            <a:ext cx="7273756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sk-SK" sz="3400" b="1" dirty="0">
                <a:solidFill>
                  <a:schemeClr val="accent1"/>
                </a:solidFill>
              </a:rPr>
              <a:t>Dôležité otázky na zodpovedanie</a:t>
            </a:r>
            <a:endParaRPr lang="en" sz="3400" b="1" dirty="0">
              <a:solidFill>
                <a:schemeClr val="accent1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893700" y="1819922"/>
            <a:ext cx="7389166" cy="333800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</a:t>
            </a:r>
            <a:r>
              <a:rPr lang="en-GB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Kto</a:t>
            </a: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je </a:t>
            </a:r>
            <a:r>
              <a:rPr lang="en-GB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moja</a:t>
            </a:r>
            <a: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</a:t>
            </a: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konkurencia? </a:t>
            </a: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Poznám daný segment? </a:t>
            </a: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Viem byť nákupným poradcom?</a:t>
            </a: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Viem poskytnúť servis?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Idem predávať bežné, alebo prémiové produkty?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Akú maržu dokážem vygenerovať v tomto segmente?</a:t>
            </a:r>
          </a:p>
          <a:p>
            <a:pPr lvl="0">
              <a:lnSpc>
                <a:spcPct val="150000"/>
              </a:lnSpc>
            </a:pPr>
            <a:r>
              <a:rPr lang="sk-SK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604020202020204" charset="0"/>
              </a:rPr>
              <a:t> Chcem byť špecialista na určitý segment, alebo obchodný dom?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604020202020204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25" y="5841507"/>
            <a:ext cx="1443237" cy="865942"/>
          </a:xfrm>
          <a:prstGeom prst="rect">
            <a:avLst/>
          </a:prstGeom>
        </p:spPr>
      </p:pic>
      <p:pic>
        <p:nvPicPr>
          <p:cNvPr id="7" name="Obrázo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52" y="5993840"/>
            <a:ext cx="2004553" cy="5612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nton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1659</TotalTime>
  <Words>886</Words>
  <Application>Microsoft Office PowerPoint</Application>
  <PresentationFormat>Prezentácia na obrazovke (4:3)</PresentationFormat>
  <Paragraphs>187</Paragraphs>
  <Slides>38</Slides>
  <Notes>36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38</vt:i4>
      </vt:variant>
    </vt:vector>
  </HeadingPairs>
  <TitlesOfParts>
    <vt:vector size="44" baseType="lpstr">
      <vt:lpstr>Lato</vt:lpstr>
      <vt:lpstr>Raleway</vt:lpstr>
      <vt:lpstr>Wingdings</vt:lpstr>
      <vt:lpstr>Roboto</vt:lpstr>
      <vt:lpstr>Arial</vt:lpstr>
      <vt:lpstr>Antonio template</vt:lpstr>
      <vt:lpstr>Ako úspešne rozbehnúť e-shop</vt:lpstr>
      <vt:lpstr>1. Začíname podnikať</vt:lpstr>
      <vt:lpstr>Živnosť</vt:lpstr>
      <vt:lpstr>Eseročka</vt:lpstr>
      <vt:lpstr>Platca vs. neplatca DPH</vt:lpstr>
      <vt:lpstr>Výber produktov</vt:lpstr>
      <vt:lpstr>Analýza konkurencie – porovnávače cien</vt:lpstr>
      <vt:lpstr>Analýza konkurencie - Google</vt:lpstr>
      <vt:lpstr>Dôležité otázky na zodpovedanie</vt:lpstr>
      <vt:lpstr>Čo treba vedieť o  dodávateľoch</vt:lpstr>
      <vt:lpstr>Výber značky</vt:lpstr>
      <vt:lpstr>Na čo treba myslieť?</vt:lpstr>
      <vt:lpstr>Prezentácia programu PowerPoint</vt:lpstr>
      <vt:lpstr>E-shopový systém</vt:lpstr>
      <vt:lpstr>Krabicové riešenia</vt:lpstr>
      <vt:lpstr>Riešenia na mieru</vt:lpstr>
      <vt:lpstr>Doručovanie objednávok</vt:lpstr>
      <vt:lpstr>Spôsoby doručenia objednávok</vt:lpstr>
      <vt:lpstr>Cena doručenia objednávok</vt:lpstr>
      <vt:lpstr>Spôsoby platby za objednávku</vt:lpstr>
      <vt:lpstr>Spôsoby platby</vt:lpstr>
      <vt:lpstr>Predajná cena produktov</vt:lpstr>
      <vt:lpstr>Predajná cena produktov</vt:lpstr>
      <vt:lpstr>Produktové karty</vt:lpstr>
      <vt:lpstr>Čo všetko má obsahovať produktová karta?</vt:lpstr>
      <vt:lpstr>Prezentácia programu PowerPoint</vt:lpstr>
      <vt:lpstr>Získavanie zákazníkov</vt:lpstr>
      <vt:lpstr>Ako získavať zákazníkov?</vt:lpstr>
      <vt:lpstr>SEO optimalizácia</vt:lpstr>
      <vt:lpstr>Onpage SEO</vt:lpstr>
      <vt:lpstr>Offpage SEO</vt:lpstr>
      <vt:lpstr>Obchodné podmienky</vt:lpstr>
      <vt:lpstr>Nákup v e-shope</vt:lpstr>
      <vt:lpstr>Na čo si dať pozor</vt:lpstr>
      <vt:lpstr>Štatistické vyhodnocovanie</vt:lpstr>
      <vt:lpstr>Prezentácia programu PowerPoint</vt:lpstr>
      <vt:lpstr>Aké dáta nám poskytuje GA?</vt:lpstr>
      <vt:lpstr>Ďakujem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Ako úspešne rozbehnúť e-shop</dc:title>
  <cp:lastModifiedBy>Jan</cp:lastModifiedBy>
  <cp:revision>74</cp:revision>
  <dcterms:modified xsi:type="dcterms:W3CDTF">2017-03-09T00:31:05Z</dcterms:modified>
</cp:coreProperties>
</file>